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61" r:id="rId4"/>
    <p:sldId id="258" r:id="rId5"/>
    <p:sldId id="259" r:id="rId6"/>
    <p:sldId id="260" r:id="rId7"/>
    <p:sldId id="262" r:id="rId8"/>
    <p:sldId id="263" r:id="rId9"/>
    <p:sldId id="264" r:id="rId10"/>
    <p:sldId id="265" r:id="rId11"/>
    <p:sldId id="266" r:id="rId12"/>
    <p:sldId id="267"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slideViewPr>
    <p:cSldViewPr snapToObjects="1">
      <p:cViewPr varScale="1">
        <p:scale>
          <a:sx n="66" d="100"/>
          <a:sy n="66" d="100"/>
        </p:scale>
        <p:origin x="0" y="0"/>
      </p:cViewPr>
      <p:guideLst/>
    </p:cSldViewPr>
  </p:slide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presProps" Target="presProps.xml"/><Relationship Id="rId15" Type="http://schemas.openxmlformats.org/officeDocument/2006/relationships/viewProps" Target="viewProps.xml"/><Relationship Id="rId16" Type="http://schemas.openxmlformats.org/officeDocument/2006/relationships/theme" Target="theme/theme1.xml"/><Relationship Id="rId1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9/9/15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9/9/15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9/9/15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9/9/15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9/9/15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9/9/15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9/9/15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9/9/15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9/9/15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9/9/15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9/9/15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9/9/15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9/9/15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9/9/15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9/9/15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9/9/15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9/9/15</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07067" y="2404534"/>
            <a:ext cx="7931745" cy="1452185"/>
          </a:xfrm>
        </p:spPr>
        <p:txBody>
          <a:bodyPr/>
          <a:lstStyle/>
          <a:p>
            <a:r>
              <a:rPr lang="en-US"/>
              <a:t>What is life in Christ? </a:t>
            </a:r>
          </a:p>
        </p:txBody>
      </p:sp>
      <p:sp>
        <p:nvSpPr>
          <p:cNvPr id="3" name="Subtitle 2"/>
          <p:cNvSpPr>
            <a:spLocks noGrp="1"/>
          </p:cNvSpPr>
          <p:nvPr>
            <p:ph type="subTitle" idx="1"/>
          </p:nvPr>
        </p:nvSpPr>
        <p:spPr/>
        <p:txBody>
          <a:bodyPr/>
          <a:lstStyle/>
          <a:p>
            <a:r>
              <a:rPr lang="en-US"/>
              <a:t>Sydney Bramlett</a:t>
            </a:r>
          </a:p>
          <a:p>
            <a:r>
              <a:rPr lang="en-US"/>
              <a:t>Period D</a:t>
            </a:r>
          </a:p>
        </p:txBody>
      </p:sp>
    </p:spTree>
    <p:extLst>
      <p:ext uri="{BB962C8B-B14F-4D97-AF65-F5344CB8AC3E}">
        <p14:creationId xmlns:p14="http://schemas.microsoft.com/office/powerpoint/2010/main" val="768965079"/>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1434481"/>
          </a:xfrm>
        </p:spPr>
        <p:txBody>
          <a:bodyPr/>
          <a:lstStyle/>
          <a:p>
            <a:r>
              <a:rPr lang="en-US"/>
              <a:t>6 reasons why we can act morally</a:t>
            </a:r>
          </a:p>
        </p:txBody>
      </p:sp>
      <p:sp>
        <p:nvSpPr>
          <p:cNvPr id="3" name="Text Placeholder 2"/>
          <p:cNvSpPr>
            <a:spLocks noGrp="1"/>
          </p:cNvSpPr>
          <p:nvPr>
            <p:ph type="body" idx="1"/>
          </p:nvPr>
        </p:nvSpPr>
        <p:spPr>
          <a:xfrm>
            <a:off x="10114900" y="115976"/>
            <a:ext cx="1758166" cy="2058577"/>
          </a:xfrm>
        </p:spPr>
        <p:txBody>
          <a:bodyPr/>
          <a:lstStyle/>
          <a:p>
            <a:r>
              <a:rPr lang="en-US"/>
              <a:t> </a:t>
            </a:r>
          </a:p>
        </p:txBody>
      </p:sp>
      <p:sp>
        <p:nvSpPr>
          <p:cNvPr id="6" name="TextBox 5"/>
          <p:cNvSpPr txBox="1"/>
          <p:nvPr/>
        </p:nvSpPr>
        <p:spPr>
          <a:xfrm>
            <a:off x="677334" y="2393142"/>
            <a:ext cx="7788929" cy="3139321"/>
          </a:xfrm>
          <a:prstGeom prst="rect">
            <a:avLst/>
          </a:prstGeom>
          <a:noFill/>
        </p:spPr>
        <p:txBody>
          <a:bodyPr wrap="square" rtlCol="0">
            <a:spAutoFit/>
          </a:bodyPr>
          <a:lstStyle/>
          <a:p>
            <a:pPr marL="285750" indent="-285750">
              <a:buFontTx/>
              <a:buChar char="-"/>
            </a:pPr>
            <a:r>
              <a:rPr lang="en-US"/>
              <a:t>Intelligence </a:t>
            </a:r>
          </a:p>
          <a:p>
            <a:pPr marL="285750" indent="-285750">
              <a:buFontTx/>
              <a:buChar char="-"/>
            </a:pPr>
            <a:endParaRPr lang="en-US"/>
          </a:p>
          <a:p>
            <a:pPr marL="285750" indent="-285750">
              <a:buFontTx/>
              <a:buChar char="-"/>
            </a:pPr>
            <a:r>
              <a:rPr lang="en-US"/>
              <a:t>Freedom </a:t>
            </a:r>
          </a:p>
          <a:p>
            <a:pPr marL="285750" indent="-285750">
              <a:buFontTx/>
              <a:buChar char="-"/>
            </a:pPr>
            <a:endParaRPr lang="en-US"/>
          </a:p>
          <a:p>
            <a:pPr marL="285750" indent="-285750">
              <a:buFontTx/>
              <a:buChar char="-"/>
            </a:pPr>
            <a:r>
              <a:rPr lang="en-US"/>
              <a:t>Help of the Holy Spirit</a:t>
            </a:r>
          </a:p>
          <a:p>
            <a:pPr marL="285750" indent="-285750">
              <a:buFontTx/>
              <a:buChar char="-"/>
            </a:pPr>
            <a:endParaRPr lang="en-US"/>
          </a:p>
          <a:p>
            <a:pPr marL="285750" indent="-285750">
              <a:buFontTx/>
              <a:buChar char="-"/>
            </a:pPr>
            <a:r>
              <a:rPr lang="en-US"/>
              <a:t>Support of the church </a:t>
            </a:r>
          </a:p>
          <a:p>
            <a:pPr marL="285750" indent="-285750">
              <a:buFontTx/>
              <a:buChar char="-"/>
            </a:pPr>
            <a:endParaRPr lang="en-US"/>
          </a:p>
          <a:p>
            <a:pPr marL="285750" indent="-285750">
              <a:buFontTx/>
              <a:buChar char="-"/>
            </a:pPr>
            <a:r>
              <a:rPr lang="en-US"/>
              <a:t>Help of the magisterium </a:t>
            </a:r>
          </a:p>
          <a:p>
            <a:pPr marL="285750" indent="-285750">
              <a:buFontTx/>
              <a:buChar char="-"/>
            </a:pPr>
            <a:endParaRPr lang="en-US"/>
          </a:p>
          <a:p>
            <a:pPr marL="285750" indent="-285750">
              <a:buFontTx/>
              <a:buChar char="-"/>
            </a:pPr>
            <a:r>
              <a:rPr lang="en-US"/>
              <a:t>Help of Jesus Christ, Gods own son and our savior </a:t>
            </a:r>
          </a:p>
        </p:txBody>
      </p:sp>
    </p:spTree>
    <p:extLst>
      <p:ext uri="{BB962C8B-B14F-4D97-AF65-F5344CB8AC3E}">
        <p14:creationId xmlns:p14="http://schemas.microsoft.com/office/powerpoint/2010/main" val="909106934"/>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fracture"/>
      </p:transition>
    </mc:Choice>
    <mc:Fallback>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Morality/ What it draws on </a:t>
            </a:r>
          </a:p>
        </p:txBody>
      </p:sp>
      <p:sp>
        <p:nvSpPr>
          <p:cNvPr id="3" name="TextBox 2"/>
          <p:cNvSpPr txBox="1"/>
          <p:nvPr/>
        </p:nvSpPr>
        <p:spPr>
          <a:xfrm>
            <a:off x="677334" y="1930400"/>
            <a:ext cx="9340112" cy="1754326"/>
          </a:xfrm>
          <a:prstGeom prst="rect">
            <a:avLst/>
          </a:prstGeom>
          <a:noFill/>
        </p:spPr>
        <p:txBody>
          <a:bodyPr wrap="square" rtlCol="0">
            <a:spAutoFit/>
          </a:bodyPr>
          <a:lstStyle/>
          <a:p>
            <a:r>
              <a:rPr lang="en-US"/>
              <a:t>Morality is a response to a loving God and a continuing venture to become fully the person God wants us to be.</a:t>
            </a:r>
          </a:p>
          <a:p>
            <a:endParaRPr lang="en-US"/>
          </a:p>
          <a:p>
            <a:endParaRPr lang="en-US"/>
          </a:p>
          <a:p>
            <a:r>
              <a:rPr lang="en-US"/>
              <a:t>Morality draws on human reason, human experience, and divine revelation in searching out what we ought to do.</a:t>
            </a:r>
          </a:p>
        </p:txBody>
      </p:sp>
    </p:spTree>
    <p:extLst>
      <p:ext uri="{BB962C8B-B14F-4D97-AF65-F5344CB8AC3E}">
        <p14:creationId xmlns:p14="http://schemas.microsoft.com/office/powerpoint/2010/main" val="827551530"/>
      </p:ext>
    </p:extLst>
  </p:cSld>
  <p:clrMapOvr>
    <a:masterClrMapping/>
  </p:clrMapOvr>
  <mc:AlternateContent xmlns:mc="http://schemas.openxmlformats.org/markup-compatibility/2006">
    <mc:Choice xmlns:p14="http://schemas.microsoft.com/office/powerpoint/2010/main" Requires="p14">
      <p:transition spd="slow" p14:dur="1600">
        <p:blinds dir="vert"/>
      </p:transition>
    </mc:Choice>
    <mc:Fallback>
      <p:transition spd="slow">
        <p:blinds dir="vert"/>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Link of living a moral life</a:t>
            </a:r>
          </a:p>
        </p:txBody>
      </p:sp>
      <p:sp>
        <p:nvSpPr>
          <p:cNvPr id="3" name="TextBox 2"/>
          <p:cNvSpPr txBox="1"/>
          <p:nvPr/>
        </p:nvSpPr>
        <p:spPr>
          <a:xfrm>
            <a:off x="677333" y="1740776"/>
            <a:ext cx="7687451" cy="1200329"/>
          </a:xfrm>
          <a:prstGeom prst="rect">
            <a:avLst/>
          </a:prstGeom>
          <a:noFill/>
        </p:spPr>
        <p:txBody>
          <a:bodyPr wrap="square" rtlCol="0">
            <a:spAutoFit/>
          </a:bodyPr>
          <a:lstStyle/>
          <a:p>
            <a:r>
              <a:rPr lang="en-US"/>
              <a:t>There is a strong link between living a moral life and being happy. Christians believe that we need to hear the teaching of Jesus and then put it into practice as steps on the road to happiness in this life and unending joy in eternity.</a:t>
            </a:r>
          </a:p>
        </p:txBody>
      </p:sp>
    </p:spTree>
    <p:extLst>
      <p:ext uri="{BB962C8B-B14F-4D97-AF65-F5344CB8AC3E}">
        <p14:creationId xmlns:p14="http://schemas.microsoft.com/office/powerpoint/2010/main" val="86820529"/>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6000">
        <p15:prstTrans prst="curtains"/>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3" y="609600"/>
            <a:ext cx="8992183" cy="724127"/>
          </a:xfrm>
        </p:spPr>
        <p:txBody>
          <a:bodyPr/>
          <a:lstStyle/>
          <a:p>
            <a:r>
              <a:rPr lang="en-US"/>
              <a:t>9 steps to live a moral life </a:t>
            </a:r>
          </a:p>
        </p:txBody>
      </p:sp>
      <p:sp>
        <p:nvSpPr>
          <p:cNvPr id="3" name="TextBox 2"/>
          <p:cNvSpPr txBox="1"/>
          <p:nvPr/>
        </p:nvSpPr>
        <p:spPr>
          <a:xfrm>
            <a:off x="135707" y="1855621"/>
            <a:ext cx="12056293" cy="3970318"/>
          </a:xfrm>
          <a:prstGeom prst="rect">
            <a:avLst/>
          </a:prstGeom>
          <a:noFill/>
        </p:spPr>
        <p:txBody>
          <a:bodyPr wrap="square" rtlCol="0">
            <a:spAutoFit/>
          </a:bodyPr>
          <a:lstStyle/>
          <a:p>
            <a:pPr marL="342900" indent="-342900">
              <a:buAutoNum type="arabicPeriod"/>
            </a:pPr>
            <a:r>
              <a:rPr lang="en-US"/>
              <a:t>Understanding the nature of being human</a:t>
            </a:r>
          </a:p>
          <a:p>
            <a:r>
              <a:rPr lang="en-US"/>
              <a:t>- Appreciating what God gave us, he made us in his image. </a:t>
            </a:r>
          </a:p>
          <a:p>
            <a:endParaRPr lang="en-US"/>
          </a:p>
          <a:p>
            <a:r>
              <a:rPr lang="en-US"/>
              <a:t>2. Guiding moral decision-making with intellect</a:t>
            </a:r>
          </a:p>
          <a:p>
            <a:pPr marL="285750" indent="-285750">
              <a:buFontTx/>
              <a:buChar char="-"/>
            </a:pPr>
            <a:r>
              <a:rPr lang="en-US"/>
              <a:t>When we use our itellect, we can focus on what's right in life.</a:t>
            </a:r>
          </a:p>
          <a:p>
            <a:pPr marL="285750" indent="-285750">
              <a:buFontTx/>
              <a:buChar char="-"/>
            </a:pPr>
            <a:endParaRPr lang="en-US"/>
          </a:p>
          <a:p>
            <a:r>
              <a:rPr lang="en-US"/>
              <a:t>3. Understanding the law's relationship to freedom and being responsible for transgressions</a:t>
            </a:r>
          </a:p>
          <a:p>
            <a:pPr marL="285750" indent="-285750">
              <a:buFontTx/>
              <a:buChar char="-"/>
            </a:pPr>
            <a:r>
              <a:rPr lang="en-US"/>
              <a:t>Enables us to be responsible, and have laws to follow for the betterment of society.</a:t>
            </a:r>
          </a:p>
          <a:p>
            <a:pPr marL="285750" indent="-285750">
              <a:buFontTx/>
              <a:buChar char="-"/>
            </a:pPr>
            <a:endParaRPr lang="en-US"/>
          </a:p>
          <a:p>
            <a:r>
              <a:rPr lang="en-US"/>
              <a:t>4. Imitating Jesus and living the Beatitudes</a:t>
            </a:r>
          </a:p>
          <a:p>
            <a:r>
              <a:rPr lang="en-US"/>
              <a:t>- Learning from Gods example and heading his teachings.</a:t>
            </a:r>
          </a:p>
          <a:p>
            <a:endParaRPr lang="en-US"/>
          </a:p>
          <a:p>
            <a:r>
              <a:rPr lang="en-US"/>
              <a:t>5. Forming the conscience and strengthening resistance to peer pressure</a:t>
            </a:r>
          </a:p>
          <a:p>
            <a:r>
              <a:rPr lang="en-US"/>
              <a:t>- Gods voice telling us what to do, and how he created us to be. </a:t>
            </a:r>
          </a:p>
        </p:txBody>
      </p:sp>
    </p:spTree>
    <p:extLst>
      <p:ext uri="{BB962C8B-B14F-4D97-AF65-F5344CB8AC3E}">
        <p14:creationId xmlns:p14="http://schemas.microsoft.com/office/powerpoint/2010/main" val="1630627604"/>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ageCurlDouble"/>
      </p:transition>
    </mc:Choice>
    <mc:Fallback>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674035" y="667995"/>
            <a:ext cx="7719743" cy="3693319"/>
          </a:xfrm>
          <a:prstGeom prst="rect">
            <a:avLst/>
          </a:prstGeom>
          <a:noFill/>
        </p:spPr>
        <p:txBody>
          <a:bodyPr wrap="square" rtlCol="0">
            <a:spAutoFit/>
          </a:bodyPr>
          <a:lstStyle/>
          <a:p>
            <a:r>
              <a:rPr lang="en-US"/>
              <a:t>6. Repenting and forgiving others</a:t>
            </a:r>
          </a:p>
          <a:p>
            <a:pPr marL="285750" indent="-285750">
              <a:buFontTx/>
              <a:buChar char="-"/>
            </a:pPr>
            <a:r>
              <a:rPr lang="en-US"/>
              <a:t>When we sin, which we all do, we need to repent and accept the mercy that's bestowed upon us. </a:t>
            </a:r>
          </a:p>
          <a:p>
            <a:pPr marL="285750" indent="-285750">
              <a:buFontTx/>
              <a:buChar char="-"/>
            </a:pPr>
            <a:endParaRPr lang="en-US"/>
          </a:p>
          <a:p>
            <a:r>
              <a:rPr lang="en-US"/>
              <a:t>7. Thanking God for life by loving God above all else</a:t>
            </a:r>
          </a:p>
          <a:p>
            <a:pPr marL="285750" indent="-285750">
              <a:buFontTx/>
              <a:buChar char="-"/>
            </a:pPr>
            <a:r>
              <a:rPr lang="en-US"/>
              <a:t>Showing God that we love him, just as much as he does. </a:t>
            </a:r>
          </a:p>
          <a:p>
            <a:endParaRPr lang="en-US"/>
          </a:p>
          <a:p>
            <a:r>
              <a:rPr lang="en-US"/>
              <a:t>8. Loving yourself</a:t>
            </a:r>
          </a:p>
          <a:p>
            <a:pPr marL="285750" indent="-285750">
              <a:buFontTx/>
              <a:buChar char="-"/>
            </a:pPr>
            <a:r>
              <a:rPr lang="en-US"/>
              <a:t>We must love ourselves by maintaining virtues, and following the commandments. </a:t>
            </a:r>
          </a:p>
          <a:p>
            <a:pPr marL="285750" indent="-285750">
              <a:buFontTx/>
              <a:buChar char="-"/>
            </a:pPr>
            <a:endParaRPr lang="en-US"/>
          </a:p>
          <a:p>
            <a:r>
              <a:rPr lang="en-US"/>
              <a:t>9.Loving your neighbors</a:t>
            </a:r>
          </a:p>
          <a:p>
            <a:r>
              <a:rPr lang="en-US"/>
              <a:t>- Proving our love to God, by showing love to even our worst enemies. </a:t>
            </a:r>
          </a:p>
        </p:txBody>
      </p:sp>
    </p:spTree>
    <p:extLst>
      <p:ext uri="{BB962C8B-B14F-4D97-AF65-F5344CB8AC3E}">
        <p14:creationId xmlns:p14="http://schemas.microsoft.com/office/powerpoint/2010/main" val="239728162"/>
      </p:ext>
    </p:extLst>
  </p:cSld>
  <p:clrMapOvr>
    <a:masterClrMapping/>
  </p:clrMapOvr>
  <mc:AlternateContent xmlns:mc="http://schemas.openxmlformats.org/markup-compatibility/2006">
    <mc:Choice xmlns:p14="http://schemas.microsoft.com/office/powerpoint/2010/main" Requires="p14">
      <p:transition spd="slow" p14:dur="4400">
        <p14:honeycomb/>
      </p:transition>
    </mc:Choice>
    <mc:Fallback>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What is a virtue?</a:t>
            </a:r>
          </a:p>
        </p:txBody>
      </p:sp>
      <p:sp>
        <p:nvSpPr>
          <p:cNvPr id="3" name="TextBox 2"/>
          <p:cNvSpPr txBox="1"/>
          <p:nvPr/>
        </p:nvSpPr>
        <p:spPr>
          <a:xfrm>
            <a:off x="677334" y="1653794"/>
            <a:ext cx="8596668" cy="369332"/>
          </a:xfrm>
          <a:prstGeom prst="rect">
            <a:avLst/>
          </a:prstGeom>
          <a:noFill/>
        </p:spPr>
        <p:txBody>
          <a:bodyPr wrap="square" rtlCol="0">
            <a:spAutoFit/>
          </a:bodyPr>
          <a:lstStyle/>
          <a:p>
            <a:r>
              <a:rPr lang="en-US"/>
              <a:t>A virtue is an habitual and firm disposition to do the good.</a:t>
            </a:r>
          </a:p>
        </p:txBody>
      </p:sp>
      <p:pic>
        <p:nvPicPr>
          <p:cNvPr id="4" name="Picture 3"/>
          <p:cNvPicPr>
            <a:picLocks noChangeAspect="1"/>
          </p:cNvPicPr>
          <p:nvPr/>
        </p:nvPicPr>
        <p:blipFill>
          <a:blip r:embed="rId2"/>
          <a:stretch>
            <a:fillRect/>
          </a:stretch>
        </p:blipFill>
        <p:spPr>
          <a:xfrm>
            <a:off x="1056290" y="3302144"/>
            <a:ext cx="4307610" cy="3116491"/>
          </a:xfrm>
          <a:prstGeom prst="rect">
            <a:avLst/>
          </a:prstGeom>
        </p:spPr>
      </p:pic>
    </p:spTree>
    <p:extLst>
      <p:ext uri="{BB962C8B-B14F-4D97-AF65-F5344CB8AC3E}">
        <p14:creationId xmlns:p14="http://schemas.microsoft.com/office/powerpoint/2010/main" val="1627743391"/>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crush"/>
      </p:transition>
    </mc:Choice>
    <mc:Fallback>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What do virtues have to do with character? </a:t>
            </a:r>
          </a:p>
        </p:txBody>
      </p:sp>
      <p:sp>
        <p:nvSpPr>
          <p:cNvPr id="4" name="TextBox 3"/>
          <p:cNvSpPr txBox="1"/>
          <p:nvPr/>
        </p:nvSpPr>
        <p:spPr>
          <a:xfrm>
            <a:off x="561357" y="2451130"/>
            <a:ext cx="8861711" cy="3139321"/>
          </a:xfrm>
          <a:prstGeom prst="rect">
            <a:avLst/>
          </a:prstGeom>
          <a:noFill/>
        </p:spPr>
        <p:txBody>
          <a:bodyPr wrap="square" rtlCol="0">
            <a:spAutoFit/>
          </a:bodyPr>
          <a:lstStyle/>
          <a:p>
            <a:r>
              <a:rPr lang="en-US"/>
              <a:t>“Our free choices and our actions, which are outward expressions of our choices, form who we are. Our character is at the very heart of our self-chosen moral identity.</a:t>
            </a:r>
          </a:p>
          <a:p>
            <a:r>
              <a:rPr lang="en-US"/>
              <a:t>Our character is how we respond to the divine invitation to love God, self, and neighbor."</a:t>
            </a:r>
          </a:p>
          <a:p>
            <a:r>
              <a:rPr lang="en-US"/>
              <a:t>“Our good thoughts and decisions—important as well as trivial—help to form us. Everything we process—experiences, images, words—helps create our character. Each of our freely chosen actions forms us as a person and strengthens or weakens our character."</a:t>
            </a:r>
          </a:p>
          <a:p>
            <a:endParaRPr lang="en-US"/>
          </a:p>
          <a:p>
            <a:endParaRPr lang="en-US"/>
          </a:p>
        </p:txBody>
      </p:sp>
    </p:spTree>
    <p:extLst>
      <p:ext uri="{BB962C8B-B14F-4D97-AF65-F5344CB8AC3E}">
        <p14:creationId xmlns:p14="http://schemas.microsoft.com/office/powerpoint/2010/main" val="774146822"/>
      </p:ext>
    </p:extLst>
  </p:cSld>
  <p:clrMapOvr>
    <a:masterClrMapping/>
  </p:clrMapOvr>
  <mc:AlternateContent xmlns:mc="http://schemas.openxmlformats.org/markup-compatibility/2006">
    <mc:Choice xmlns:p14="http://schemas.microsoft.com/office/powerpoint/2010/main" Requires="p14">
      <p:transition spd="slow" p14:dur="4000">
        <p14:vortex dir="r"/>
      </p:transition>
    </mc:Choice>
    <mc:Fallback>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What are the theological virtues? </a:t>
            </a:r>
          </a:p>
        </p:txBody>
      </p:sp>
      <p:sp>
        <p:nvSpPr>
          <p:cNvPr id="3" name="TextBox 2"/>
          <p:cNvSpPr txBox="1"/>
          <p:nvPr/>
        </p:nvSpPr>
        <p:spPr>
          <a:xfrm>
            <a:off x="677334" y="1697284"/>
            <a:ext cx="8238338" cy="2308324"/>
          </a:xfrm>
          <a:prstGeom prst="rect">
            <a:avLst/>
          </a:prstGeom>
          <a:noFill/>
        </p:spPr>
        <p:txBody>
          <a:bodyPr wrap="square" rtlCol="0">
            <a:spAutoFit/>
          </a:bodyPr>
          <a:lstStyle/>
          <a:p>
            <a:r>
              <a:rPr lang="en-US"/>
              <a:t>Faith is the theological virtue by which we believe in God and believe all that he has said and revealed to us.</a:t>
            </a:r>
          </a:p>
          <a:p>
            <a:endParaRPr lang="en-US"/>
          </a:p>
          <a:p>
            <a:r>
              <a:rPr lang="en-US"/>
              <a:t>Hope is the theological virtue by which we desire the kingdom of heaven and eternal life as our happiness.</a:t>
            </a:r>
          </a:p>
          <a:p>
            <a:endParaRPr lang="en-US"/>
          </a:p>
          <a:p>
            <a:r>
              <a:rPr lang="en-US"/>
              <a:t>Charity is the theological virtue by which we love God above all things for his own sake.</a:t>
            </a:r>
          </a:p>
        </p:txBody>
      </p:sp>
    </p:spTree>
    <p:extLst>
      <p:ext uri="{BB962C8B-B14F-4D97-AF65-F5344CB8AC3E}">
        <p14:creationId xmlns:p14="http://schemas.microsoft.com/office/powerpoint/2010/main" val="1652154660"/>
      </p:ext>
    </p:extLst>
  </p:cSld>
  <p:clrMapOvr>
    <a:masterClrMapping/>
  </p:clrMapOvr>
  <p:transition spd="slow">
    <p:wheel spokes="1"/>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What are the cardinal virtues?</a:t>
            </a:r>
          </a:p>
        </p:txBody>
      </p:sp>
      <p:sp>
        <p:nvSpPr>
          <p:cNvPr id="3" name="TextBox 2"/>
          <p:cNvSpPr txBox="1"/>
          <p:nvPr/>
        </p:nvSpPr>
        <p:spPr>
          <a:xfrm>
            <a:off x="677333" y="1523320"/>
            <a:ext cx="8281829" cy="2308324"/>
          </a:xfrm>
          <a:prstGeom prst="rect">
            <a:avLst/>
          </a:prstGeom>
          <a:noFill/>
        </p:spPr>
        <p:txBody>
          <a:bodyPr wrap="square" rtlCol="0">
            <a:spAutoFit/>
          </a:bodyPr>
          <a:lstStyle/>
          <a:p>
            <a:r>
              <a:rPr lang="en-US"/>
              <a:t>Prudence is the virtue that disposes practical reason to discern our true good in every circumstance and to choose the right </a:t>
            </a:r>
          </a:p>
          <a:p>
            <a:endParaRPr lang="en-US"/>
          </a:p>
          <a:p>
            <a:r>
              <a:rPr lang="en-US"/>
              <a:t>Justice is the moral virtue that consists in the constant and firm will to give their due to God and neighbor. </a:t>
            </a:r>
          </a:p>
          <a:p>
            <a:endParaRPr lang="en-US"/>
          </a:p>
          <a:p>
            <a:r>
              <a:rPr lang="en-US"/>
              <a:t>Fortitude is the moral virtue that ensures firmness in difficulties and constancy in the pursuit of the good.</a:t>
            </a:r>
          </a:p>
        </p:txBody>
      </p:sp>
    </p:spTree>
    <p:extLst>
      <p:ext uri="{BB962C8B-B14F-4D97-AF65-F5344CB8AC3E}">
        <p14:creationId xmlns:p14="http://schemas.microsoft.com/office/powerpoint/2010/main" val="419606743"/>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airplane"/>
      </p:transition>
    </mc:Choice>
    <mc:Fallback>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Character/ Moral character </a:t>
            </a:r>
          </a:p>
        </p:txBody>
      </p:sp>
      <p:sp>
        <p:nvSpPr>
          <p:cNvPr id="3" name="TextBox 2"/>
          <p:cNvSpPr txBox="1"/>
          <p:nvPr/>
        </p:nvSpPr>
        <p:spPr>
          <a:xfrm>
            <a:off x="677333" y="1930400"/>
            <a:ext cx="9079165" cy="923330"/>
          </a:xfrm>
          <a:prstGeom prst="rect">
            <a:avLst/>
          </a:prstGeom>
          <a:noFill/>
        </p:spPr>
        <p:txBody>
          <a:bodyPr wrap="square" rtlCol="0">
            <a:spAutoFit/>
          </a:bodyPr>
          <a:lstStyle/>
          <a:p>
            <a:r>
              <a:rPr lang="en-US"/>
              <a:t>Character is who we really are and who we are becoming through our choices and actions.</a:t>
            </a:r>
          </a:p>
          <a:p>
            <a:endParaRPr lang="en-US"/>
          </a:p>
        </p:txBody>
      </p:sp>
      <p:sp>
        <p:nvSpPr>
          <p:cNvPr id="4" name="TextBox 3"/>
          <p:cNvSpPr txBox="1"/>
          <p:nvPr/>
        </p:nvSpPr>
        <p:spPr>
          <a:xfrm>
            <a:off x="677333" y="3031530"/>
            <a:ext cx="9441592" cy="923330"/>
          </a:xfrm>
          <a:prstGeom prst="rect">
            <a:avLst/>
          </a:prstGeom>
          <a:noFill/>
        </p:spPr>
        <p:txBody>
          <a:bodyPr wrap="square" rtlCol="0">
            <a:spAutoFit/>
          </a:bodyPr>
          <a:lstStyle/>
          <a:p>
            <a:r>
              <a:rPr lang="en-US"/>
              <a:t>People with good moral characters are fully human persons. They are free, intelligent, responsible, open to growth, social, and spiritual.</a:t>
            </a:r>
          </a:p>
          <a:p>
            <a:endParaRPr lang="en-US"/>
          </a:p>
        </p:txBody>
      </p:sp>
    </p:spTree>
    <p:extLst>
      <p:ext uri="{BB962C8B-B14F-4D97-AF65-F5344CB8AC3E}">
        <p14:creationId xmlns:p14="http://schemas.microsoft.com/office/powerpoint/2010/main" val="920168696"/>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prestige"/>
      </p:transition>
    </mc:Choice>
    <mc:Fallback>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How a good person lives morally</a:t>
            </a:r>
          </a:p>
        </p:txBody>
      </p:sp>
      <p:sp>
        <p:nvSpPr>
          <p:cNvPr id="3" name="TextBox 2"/>
          <p:cNvSpPr txBox="1"/>
          <p:nvPr/>
        </p:nvSpPr>
        <p:spPr>
          <a:xfrm>
            <a:off x="514567" y="1755272"/>
            <a:ext cx="8169151" cy="1200329"/>
          </a:xfrm>
          <a:prstGeom prst="rect">
            <a:avLst/>
          </a:prstGeom>
          <a:noFill/>
        </p:spPr>
        <p:txBody>
          <a:bodyPr wrap="square" rtlCol="0">
            <a:spAutoFit/>
          </a:bodyPr>
          <a:lstStyle/>
          <a:p>
            <a:r>
              <a:rPr lang="en-US"/>
              <a:t>In his dialogue with the rich young man, Jesus teaches that keeping the commandments and observing his law of love are essentials to being good. Jesus also teaches that we must “let go and let God” into our lives by making friendship with Jesus our top priority.</a:t>
            </a:r>
          </a:p>
        </p:txBody>
      </p:sp>
    </p:spTree>
    <p:extLst>
      <p:ext uri="{BB962C8B-B14F-4D97-AF65-F5344CB8AC3E}">
        <p14:creationId xmlns:p14="http://schemas.microsoft.com/office/powerpoint/2010/main" val="535017196"/>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3250">
        <p15:prstTrans prst="origami"/>
      </p:transition>
    </mc:Choice>
    <mc:Fallback>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Facet_16x9</Template>
  <TotalTime>84</TotalTime>
  <Application>Microsoft Macintosh PowerPoint</Application>
  <PresentationFormat>Widescreen</PresentationFormat>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Trebuchet MS</vt:lpstr>
      <vt:lpstr>Wingdings 3</vt:lpstr>
      <vt:lpstr>Arial</vt:lpstr>
      <vt:lpstr>Facet</vt:lpstr>
      <vt:lpstr>What is life in Christ? </vt:lpstr>
      <vt:lpstr>9 steps to live a moral life </vt:lpstr>
      <vt:lpstr>PowerPoint Presentation</vt:lpstr>
      <vt:lpstr>What is a virtue?</vt:lpstr>
      <vt:lpstr>What do virtues have to do with character? </vt:lpstr>
      <vt:lpstr>What are the theological virtues? </vt:lpstr>
      <vt:lpstr>What are the cardinal virtues?</vt:lpstr>
      <vt:lpstr>Character/ Moral character </vt:lpstr>
      <vt:lpstr>How a good person lives morally</vt:lpstr>
      <vt:lpstr>6 reasons why we can act morally</vt:lpstr>
      <vt:lpstr>Morality/ What it draws on </vt:lpstr>
      <vt:lpstr>Link of living a moral life</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s17010@cmstudents.org</dc:creator>
  <cp:lastModifiedBy>s17010@cmstudents.org</cp:lastModifiedBy>
  <cp:revision>67</cp:revision>
  <dcterms:created xsi:type="dcterms:W3CDTF">2015-09-08T14:02:05Z</dcterms:created>
  <dcterms:modified xsi:type="dcterms:W3CDTF">2015-09-09T13:58:59Z</dcterms:modified>
</cp:coreProperties>
</file>